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D0D6"/>
    <a:srgbClr val="BBBBB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F2E8B-8E47-40B2-A926-E01EE781E15D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© Nazmus Sadat. All-Rights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42159-DE76-4AAF-9511-F8599D963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F8A782-5D3B-41C5-86C5-B18C2A0B2031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© Nazmus Sadat. All-Rights Reserved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EA868B-F291-4C99-9B6E-246D81575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EA868B-F291-4C99-9B6E-246D81575956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528718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EA868B-F291-4C99-9B6E-246D81575956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4919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DEA868B-F291-4C99-9B6E-246D815759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033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DEA868B-F291-4C99-9B6E-246D815759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721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DEA868B-F291-4C99-9B6E-246D815759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0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DEA868B-F291-4C99-9B6E-246D815759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752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Alternative link: http://bit.do/6043trace1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DEA868B-F291-4C99-9B6E-246D8157595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45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DEA868B-F291-4C99-9B6E-246D8157595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739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C00C-B83E-49DB-985F-BCE8846C97CB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E7246-2EA8-4B17-BEAB-60D5570FD342}" type="datetime1">
              <a:rPr lang="en-US" smtClean="0"/>
              <a:t>9/23/2019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A0171-2DAE-4C89-8C8B-20104747C744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C912-432C-4036-9D30-39FA2F65995D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D251-6931-4A60-913B-703DC241246B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311FA-8519-4634-B2D8-3F5C63676C89}" type="datetime1">
              <a:rPr lang="en-US" smtClean="0"/>
              <a:t>9/23/2019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5BE2-BC42-48E2-9C92-65AE0B8516CF}" type="datetime1">
              <a:rPr lang="en-US" smtClean="0"/>
              <a:t>9/23/2019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5A4DC-02E5-4FD1-84BC-538EA935C392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CAAF-465F-4BE6-8971-57D42F139C73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71A4C-24F9-4A3A-836D-3B6D73A7CDFB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C15C-4141-47FA-B74B-C6155F5C0936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E6669-8BCE-4F66-9C23-022C300817E9}" type="datetime1">
              <a:rPr lang="en-US" smtClean="0"/>
              <a:t>9/23/2019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BD16-A2F7-4AF1-BF41-5F8490D24CA9}" type="datetime1">
              <a:rPr lang="en-US" smtClean="0"/>
              <a:t>9/23/2019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C828-6D0F-44BE-863F-E1EF13BA7557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46831-7F2B-4168-9E10-F4A943236E4A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1FE55-84F0-40B3-BDD2-893618218CC2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4B124-7D28-44D5-8701-FD8BCD5FEACB}" type="datetime1">
              <a:rPr lang="en-US" smtClean="0"/>
              <a:t>9/23/2019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635055C-F475-403F-8507-458B3C195D44}" type="datetime1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© Nazmus Sadat. All-Rights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10" Type="http://schemas.openxmlformats.org/officeDocument/2006/relationships/image" Target="../media/image15.png"/><Relationship Id="rId4" Type="http://schemas.openxmlformats.org/officeDocument/2006/relationships/image" Target="../media/image9.jp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shark.org/download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www.xquartz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gif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do/Test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do/e95bt" TargetMode="External"/><Relationship Id="rId4" Type="http://schemas.openxmlformats.org/officeDocument/2006/relationships/hyperlink" Target="http://bit.do/Traces1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3957" y="1176638"/>
            <a:ext cx="8825658" cy="2338981"/>
          </a:xfrm>
        </p:spPr>
        <p:txBody>
          <a:bodyPr/>
          <a:lstStyle/>
          <a:p>
            <a:r>
              <a:rPr lang="en-US" sz="6000">
                <a:solidFill>
                  <a:srgbClr val="000000"/>
                </a:solidFill>
              </a:rPr>
              <a:t>Intro to</a:t>
            </a:r>
            <a:br>
              <a:rPr lang="en-US">
                <a:solidFill>
                  <a:schemeClr val="tx1"/>
                </a:solidFill>
              </a:rPr>
            </a:br>
            <a:r>
              <a:rPr lang="en-US" sz="8000" b="1">
                <a:solidFill>
                  <a:srgbClr val="0070C0"/>
                </a:solidFill>
              </a:rPr>
              <a:t>Wire</a:t>
            </a:r>
            <a:r>
              <a:rPr lang="en-US" sz="8000" b="1">
                <a:solidFill>
                  <a:srgbClr val="00B050"/>
                </a:solidFill>
              </a:rPr>
              <a:t>shark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645" y="1471949"/>
            <a:ext cx="1814382" cy="18143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83957" y="4066176"/>
            <a:ext cx="4744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0000"/>
                </a:solidFill>
              </a:rPr>
              <a:t>CS 6043: Networking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9615" y="5176795"/>
            <a:ext cx="998978" cy="8250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83957" y="5404646"/>
            <a:ext cx="43941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Sadat</a:t>
            </a:r>
          </a:p>
          <a:p>
            <a:r>
              <a:rPr lang="en-US" sz="1200" b="1" dirty="0">
                <a:solidFill>
                  <a:schemeClr val="bg1"/>
                </a:solidFill>
              </a:rPr>
              <a:t>Ph.D. Student, Multimedia Networking &amp; Computing Lab  </a:t>
            </a:r>
          </a:p>
        </p:txBody>
      </p:sp>
    </p:spTree>
    <p:extLst>
      <p:ext uri="{BB962C8B-B14F-4D97-AF65-F5344CB8AC3E}">
        <p14:creationId xmlns:p14="http://schemas.microsoft.com/office/powerpoint/2010/main" val="2299734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What is Wireshark?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7439" y="1708301"/>
            <a:ext cx="9951866" cy="419548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Clr>
                <a:srgbClr val="00B0F0"/>
              </a:buClr>
            </a:pPr>
            <a:r>
              <a:rPr lang="en-US" sz="2200">
                <a:solidFill>
                  <a:srgbClr val="000000"/>
                </a:solidFill>
              </a:rPr>
              <a:t>A network protocol </a:t>
            </a:r>
            <a:r>
              <a:rPr lang="en-US" sz="2200" b="1">
                <a:solidFill>
                  <a:srgbClr val="0070C0"/>
                </a:solidFill>
              </a:rPr>
              <a:t>analyzer </a:t>
            </a:r>
            <a:r>
              <a:rPr lang="en-US" sz="2200">
                <a:solidFill>
                  <a:srgbClr val="000000"/>
                </a:solidFill>
              </a:rPr>
              <a:t>or a packet</a:t>
            </a:r>
            <a:r>
              <a:rPr lang="en-US" sz="2200" b="1">
                <a:solidFill>
                  <a:srgbClr val="000000"/>
                </a:solidFill>
              </a:rPr>
              <a:t> </a:t>
            </a:r>
            <a:r>
              <a:rPr lang="en-US" sz="2200" b="1">
                <a:solidFill>
                  <a:srgbClr val="0070C0"/>
                </a:solidFill>
              </a:rPr>
              <a:t>sniffer</a:t>
            </a:r>
            <a:r>
              <a:rPr lang="en-US" sz="2200">
                <a:solidFill>
                  <a:srgbClr val="000000"/>
                </a:solidFill>
              </a:rPr>
              <a:t>. </a:t>
            </a:r>
          </a:p>
          <a:p>
            <a:pPr>
              <a:buClr>
                <a:srgbClr val="00B0F0"/>
              </a:buClr>
            </a:pPr>
            <a:r>
              <a:rPr lang="en-US" sz="2200">
                <a:solidFill>
                  <a:srgbClr val="000000"/>
                </a:solidFill>
              </a:rPr>
              <a:t>Captures network packets and tries to display that packet data as detailed as possible.</a:t>
            </a:r>
          </a:p>
          <a:p>
            <a:pPr>
              <a:buClr>
                <a:srgbClr val="00B0F0"/>
              </a:buClr>
            </a:pPr>
            <a:r>
              <a:rPr lang="en-US" altLang="zh-CN" sz="2200">
                <a:solidFill>
                  <a:srgbClr val="000000"/>
                </a:solidFill>
              </a:rPr>
              <a:t>Has a GUI front-end and many information </a:t>
            </a:r>
            <a:r>
              <a:rPr lang="en-US" altLang="zh-CN" sz="2200" b="1">
                <a:solidFill>
                  <a:srgbClr val="0070C0"/>
                </a:solidFill>
              </a:rPr>
              <a:t>sorting</a:t>
            </a:r>
            <a:r>
              <a:rPr lang="en-US" altLang="zh-CN" sz="2200">
                <a:solidFill>
                  <a:srgbClr val="0070C0"/>
                </a:solidFill>
              </a:rPr>
              <a:t> </a:t>
            </a:r>
            <a:r>
              <a:rPr lang="en-US" altLang="zh-CN" sz="2200">
                <a:solidFill>
                  <a:srgbClr val="000000"/>
                </a:solidFill>
              </a:rPr>
              <a:t>and </a:t>
            </a:r>
            <a:r>
              <a:rPr lang="en-US" altLang="zh-CN" sz="2200" b="1">
                <a:solidFill>
                  <a:srgbClr val="0070C0"/>
                </a:solidFill>
              </a:rPr>
              <a:t>filtering</a:t>
            </a:r>
            <a:r>
              <a:rPr lang="en-US" altLang="zh-CN" sz="2200">
                <a:solidFill>
                  <a:srgbClr val="0070C0"/>
                </a:solidFill>
              </a:rPr>
              <a:t> </a:t>
            </a:r>
            <a:r>
              <a:rPr lang="en-US" altLang="zh-CN" sz="2200">
                <a:solidFill>
                  <a:srgbClr val="000000"/>
                </a:solidFill>
              </a:rPr>
              <a:t>options</a:t>
            </a:r>
          </a:p>
          <a:p>
            <a:pPr>
              <a:buClr>
                <a:srgbClr val="00B0F0"/>
              </a:buClr>
            </a:pPr>
            <a:r>
              <a:rPr lang="en-US" sz="2200">
                <a:solidFill>
                  <a:srgbClr val="000000"/>
                </a:solidFill>
              </a:rPr>
              <a:t>Available for almost all current desktop and server OS.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508362" y="4590534"/>
            <a:ext cx="7968331" cy="932248"/>
            <a:chOff x="1544745" y="5169897"/>
            <a:chExt cx="9112816" cy="106614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4745" y="5263639"/>
              <a:ext cx="914740" cy="91474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7424" y="5263638"/>
              <a:ext cx="914740" cy="91474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280"/>
            <a:stretch/>
          </p:blipFill>
          <p:spPr>
            <a:xfrm>
              <a:off x="2706411" y="5263638"/>
              <a:ext cx="900389" cy="91474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454" b="5662"/>
            <a:stretch/>
          </p:blipFill>
          <p:spPr>
            <a:xfrm>
              <a:off x="3860800" y="5263638"/>
              <a:ext cx="919823" cy="91474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7" t="2326" r="7748" b="6248"/>
            <a:stretch/>
          </p:blipFill>
          <p:spPr>
            <a:xfrm>
              <a:off x="7369051" y="5263638"/>
              <a:ext cx="914373" cy="91474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4623" y="5263638"/>
              <a:ext cx="893315" cy="91474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60192" y="5169897"/>
              <a:ext cx="1050662" cy="1066146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81" t="9203" r="16757" b="9627"/>
            <a:stretch/>
          </p:blipFill>
          <p:spPr>
            <a:xfrm>
              <a:off x="9706165" y="5263639"/>
              <a:ext cx="951396" cy="914740"/>
            </a:xfrm>
            <a:prstGeom prst="rect">
              <a:avLst/>
            </a:prstGeom>
          </p:spPr>
        </p:pic>
      </p:grp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7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Why use Wireshark?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1017" y="1468959"/>
            <a:ext cx="9209374" cy="372773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Clr>
                <a:srgbClr val="00B0F0"/>
              </a:buClr>
            </a:pPr>
            <a:r>
              <a:rPr lang="en-US" altLang="zh-CN" sz="2200" dirty="0">
                <a:solidFill>
                  <a:schemeClr val="bg1"/>
                </a:solidFill>
              </a:rPr>
              <a:t>It is the de facto </a:t>
            </a:r>
            <a:r>
              <a:rPr lang="en-US" altLang="zh-CN" sz="2200" b="1" dirty="0">
                <a:solidFill>
                  <a:srgbClr val="00B050"/>
                </a:solidFill>
              </a:rPr>
              <a:t>standard</a:t>
            </a:r>
            <a:r>
              <a:rPr lang="en-US" altLang="zh-CN" sz="2200" dirty="0">
                <a:solidFill>
                  <a:schemeClr val="bg1"/>
                </a:solidFill>
              </a:rPr>
              <a:t> in network analyzer tools (500k dl/</a:t>
            </a:r>
            <a:r>
              <a:rPr lang="en-US" altLang="zh-CN" sz="2200" dirty="0" err="1">
                <a:solidFill>
                  <a:schemeClr val="bg1"/>
                </a:solidFill>
              </a:rPr>
              <a:t>mo</a:t>
            </a:r>
            <a:r>
              <a:rPr lang="en-US" altLang="zh-CN" sz="2200" dirty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150000"/>
              </a:lnSpc>
              <a:buClr>
                <a:srgbClr val="00B0F0"/>
              </a:buClr>
            </a:pPr>
            <a:r>
              <a:rPr lang="en-US" altLang="zh-CN" sz="2200" b="1" dirty="0">
                <a:solidFill>
                  <a:srgbClr val="00B050"/>
                </a:solidFill>
              </a:rPr>
              <a:t>Troubleshooting</a:t>
            </a:r>
            <a:r>
              <a:rPr lang="en-US" altLang="zh-CN" sz="2200" dirty="0">
                <a:solidFill>
                  <a:schemeClr val="bg1"/>
                </a:solidFill>
              </a:rPr>
              <a:t> network problems (e.g. VOIP issues)</a:t>
            </a:r>
          </a:p>
          <a:p>
            <a:pPr>
              <a:lnSpc>
                <a:spcPct val="150000"/>
              </a:lnSpc>
              <a:buClr>
                <a:srgbClr val="00B0F0"/>
              </a:buClr>
            </a:pPr>
            <a:r>
              <a:rPr lang="en-US" altLang="zh-CN" sz="2200" b="1" dirty="0">
                <a:solidFill>
                  <a:srgbClr val="00B050"/>
                </a:solidFill>
              </a:rPr>
              <a:t>Detecting</a:t>
            </a:r>
            <a:r>
              <a:rPr lang="en-US" altLang="zh-CN" sz="2200" dirty="0">
                <a:solidFill>
                  <a:schemeClr val="bg1"/>
                </a:solidFill>
              </a:rPr>
              <a:t> security problems (e.g. </a:t>
            </a:r>
            <a:r>
              <a:rPr lang="en-US" altLang="zh-CN" sz="2200" dirty="0" err="1">
                <a:solidFill>
                  <a:schemeClr val="bg1"/>
                </a:solidFill>
              </a:rPr>
              <a:t>DoS</a:t>
            </a:r>
            <a:r>
              <a:rPr lang="en-US" altLang="zh-CN" sz="2200" dirty="0">
                <a:solidFill>
                  <a:schemeClr val="bg1"/>
                </a:solidFill>
              </a:rPr>
              <a:t> attack)</a:t>
            </a:r>
          </a:p>
          <a:p>
            <a:pPr>
              <a:lnSpc>
                <a:spcPct val="150000"/>
              </a:lnSpc>
              <a:buClr>
                <a:srgbClr val="00B0F0"/>
              </a:buClr>
            </a:pPr>
            <a:r>
              <a:rPr lang="en-US" altLang="zh-CN" sz="2200" b="1" dirty="0">
                <a:solidFill>
                  <a:srgbClr val="00B050"/>
                </a:solidFill>
              </a:rPr>
              <a:t>Debugging</a:t>
            </a:r>
            <a:r>
              <a:rPr lang="en-US" altLang="zh-CN" sz="2200" dirty="0">
                <a:solidFill>
                  <a:schemeClr val="bg1"/>
                </a:solidFill>
              </a:rPr>
              <a:t> protocol implementations</a:t>
            </a:r>
          </a:p>
          <a:p>
            <a:pPr>
              <a:lnSpc>
                <a:spcPct val="150000"/>
              </a:lnSpc>
              <a:buClr>
                <a:srgbClr val="00B0F0"/>
              </a:buClr>
            </a:pPr>
            <a:r>
              <a:rPr lang="en-US" altLang="zh-CN" sz="2200" b="1" dirty="0">
                <a:solidFill>
                  <a:srgbClr val="00B050"/>
                </a:solidFill>
              </a:rPr>
              <a:t>Learning</a:t>
            </a:r>
            <a:r>
              <a:rPr lang="en-US" altLang="zh-CN" sz="2200" dirty="0">
                <a:solidFill>
                  <a:schemeClr val="bg1"/>
                </a:solidFill>
              </a:rPr>
              <a:t> network protocol internals</a:t>
            </a:r>
          </a:p>
          <a:p>
            <a:pPr>
              <a:lnSpc>
                <a:spcPct val="150000"/>
              </a:lnSpc>
              <a:buClr>
                <a:srgbClr val="00B0F0"/>
              </a:buClr>
            </a:pPr>
            <a:r>
              <a:rPr lang="en-US" sz="2200" dirty="0">
                <a:solidFill>
                  <a:schemeClr val="bg1"/>
                </a:solidFill>
              </a:rPr>
              <a:t>One of the best </a:t>
            </a:r>
            <a:r>
              <a:rPr lang="en-US" sz="2200" b="1" dirty="0">
                <a:solidFill>
                  <a:srgbClr val="00B050"/>
                </a:solidFill>
              </a:rPr>
              <a:t>open source</a:t>
            </a:r>
            <a:r>
              <a:rPr lang="en-US" sz="2200" dirty="0">
                <a:solidFill>
                  <a:schemeClr val="bg1"/>
                </a:solidFill>
              </a:rPr>
              <a:t> packet analyzers. It’s Free.</a:t>
            </a:r>
            <a:endParaRPr lang="en-US" altLang="zh-CN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sz="2200" dirty="0">
              <a:solidFill>
                <a:schemeClr val="bg1"/>
              </a:solidFill>
            </a:endParaRPr>
          </a:p>
          <a:p>
            <a:endParaRPr lang="en-US" altLang="zh-CN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900889" y="1684277"/>
            <a:ext cx="9404723" cy="2023585"/>
            <a:chOff x="750118" y="4031971"/>
            <a:chExt cx="9404723" cy="2023585"/>
          </a:xfrm>
        </p:grpSpPr>
        <p:sp>
          <p:nvSpPr>
            <p:cNvPr id="5" name="Rectangle 4"/>
            <p:cNvSpPr/>
            <p:nvPr/>
          </p:nvSpPr>
          <p:spPr>
            <a:xfrm>
              <a:off x="750118" y="4031971"/>
              <a:ext cx="259398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000" b="1" dirty="0">
                  <a:solidFill>
                    <a:schemeClr val="bg1"/>
                  </a:solidFill>
                </a:rPr>
                <a:t>What it CANNOT do</a:t>
              </a:r>
            </a:p>
          </p:txBody>
        </p: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208300" y="4439664"/>
              <a:ext cx="8946541" cy="161589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>
                <a:lnSpc>
                  <a:spcPct val="150000"/>
                </a:lnSpc>
                <a:buClr>
                  <a:srgbClr val="FF0000"/>
                </a:buClr>
              </a:pPr>
              <a:r>
                <a:rPr lang="en-US" altLang="zh-CN" sz="2200" dirty="0">
                  <a:solidFill>
                    <a:schemeClr val="bg1"/>
                  </a:solidFill>
                </a:rPr>
                <a:t>It is not an </a:t>
              </a:r>
              <a:r>
                <a:rPr lang="en-US" altLang="zh-CN" sz="2200" b="1" dirty="0">
                  <a:solidFill>
                    <a:schemeClr val="bg1"/>
                  </a:solidFill>
                </a:rPr>
                <a:t>intrusion</a:t>
              </a:r>
              <a:r>
                <a:rPr lang="en-US" altLang="zh-CN" sz="2200" dirty="0">
                  <a:solidFill>
                    <a:schemeClr val="bg1"/>
                  </a:solidFill>
                </a:rPr>
                <a:t> detection system</a:t>
              </a:r>
            </a:p>
            <a:p>
              <a:pPr>
                <a:lnSpc>
                  <a:spcPct val="150000"/>
                </a:lnSpc>
                <a:buClr>
                  <a:srgbClr val="FF0000"/>
                </a:buClr>
              </a:pPr>
              <a:r>
                <a:rPr lang="en-US" altLang="en-US" sz="2200" dirty="0">
                  <a:solidFill>
                    <a:schemeClr val="bg1"/>
                  </a:solidFill>
                </a:rPr>
                <a:t>Cannot be used to </a:t>
              </a:r>
              <a:r>
                <a:rPr lang="en-US" altLang="en-US" sz="2200" b="1" dirty="0">
                  <a:solidFill>
                    <a:schemeClr val="bg1"/>
                  </a:solidFill>
                </a:rPr>
                <a:t>map out</a:t>
              </a:r>
              <a:r>
                <a:rPr lang="en-US" altLang="en-US" sz="2200" dirty="0">
                  <a:solidFill>
                    <a:schemeClr val="bg1"/>
                  </a:solidFill>
                </a:rPr>
                <a:t> a network</a:t>
              </a:r>
              <a:endParaRPr lang="en-US" altLang="zh-CN" sz="2200" dirty="0">
                <a:solidFill>
                  <a:schemeClr val="bg1"/>
                </a:solidFill>
              </a:endParaRPr>
            </a:p>
            <a:p>
              <a:pPr>
                <a:lnSpc>
                  <a:spcPct val="150000"/>
                </a:lnSpc>
                <a:buClr>
                  <a:srgbClr val="FF0000"/>
                </a:buClr>
              </a:pPr>
              <a:r>
                <a:rPr lang="en-US" sz="2200" dirty="0">
                  <a:solidFill>
                    <a:schemeClr val="bg1"/>
                  </a:solidFill>
                </a:rPr>
                <a:t>It does not generate network data; </a:t>
              </a:r>
              <a:r>
                <a:rPr lang="en-US" sz="2200" b="1" dirty="0">
                  <a:solidFill>
                    <a:schemeClr val="bg1"/>
                  </a:solidFill>
                </a:rPr>
                <a:t>passive</a:t>
              </a:r>
              <a:r>
                <a:rPr lang="en-US" sz="2200" dirty="0">
                  <a:solidFill>
                    <a:schemeClr val="bg1"/>
                  </a:solidFill>
                </a:rPr>
                <a:t> tool</a:t>
              </a:r>
              <a:endParaRPr lang="en-US" altLang="zh-CN" sz="2200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36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27318"/>
            <a:ext cx="9404723" cy="1400530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Installing Wireshark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304547"/>
            <a:ext cx="10207872" cy="1664803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Installation Files </a:t>
            </a:r>
            <a:r>
              <a:rPr lang="en-US" b="1" u="sng" dirty="0">
                <a:solidFill>
                  <a:srgbClr val="0070C0"/>
                </a:solidFill>
                <a:hlinkClick r:id="rId3"/>
              </a:rPr>
              <a:t>https://www.wireshark.org/download.html</a:t>
            </a:r>
            <a:endParaRPr lang="en-US" b="1" u="sng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 Or just google “</a:t>
            </a:r>
            <a:r>
              <a:rPr lang="en-US" dirty="0" err="1">
                <a:solidFill>
                  <a:srgbClr val="0070C0"/>
                </a:solidFill>
              </a:rPr>
              <a:t>wireshark</a:t>
            </a:r>
            <a:r>
              <a:rPr lang="en-US" dirty="0">
                <a:solidFill>
                  <a:srgbClr val="0070C0"/>
                </a:solidFill>
              </a:rPr>
              <a:t> download</a:t>
            </a:r>
            <a:r>
              <a:rPr lang="en-US" dirty="0">
                <a:solidFill>
                  <a:schemeClr val="bg1"/>
                </a:solidFill>
              </a:rPr>
              <a:t>”</a:t>
            </a:r>
          </a:p>
          <a:p>
            <a:r>
              <a:rPr lang="en-US" dirty="0">
                <a:solidFill>
                  <a:schemeClr val="bg1"/>
                </a:solidFill>
              </a:rPr>
              <a:t>Remember to install </a:t>
            </a:r>
            <a:r>
              <a:rPr lang="en-US" dirty="0" err="1">
                <a:solidFill>
                  <a:schemeClr val="bg1"/>
                </a:solidFill>
              </a:rPr>
              <a:t>WinPcap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LibPcap</a:t>
            </a:r>
            <a:r>
              <a:rPr lang="en-US" dirty="0">
                <a:solidFill>
                  <a:schemeClr val="bg1"/>
                </a:solidFill>
              </a:rPr>
              <a:t>. Otherwise Wireshark won’t work.</a:t>
            </a:r>
          </a:p>
          <a:p>
            <a:r>
              <a:rPr lang="en-US" b="1" dirty="0">
                <a:solidFill>
                  <a:schemeClr val="bg1"/>
                </a:solidFill>
              </a:rPr>
              <a:t>Windows</a:t>
            </a:r>
            <a:r>
              <a:rPr lang="en-US" dirty="0">
                <a:solidFill>
                  <a:schemeClr val="bg1"/>
                </a:solidFill>
              </a:rPr>
              <a:t> &amp; </a:t>
            </a:r>
            <a:r>
              <a:rPr lang="en-US" b="1" dirty="0">
                <a:solidFill>
                  <a:schemeClr val="bg1"/>
                </a:solidFill>
              </a:rPr>
              <a:t>Mac OS </a:t>
            </a:r>
            <a:r>
              <a:rPr lang="en-US" dirty="0">
                <a:solidFill>
                  <a:schemeClr val="bg1"/>
                </a:solidFill>
              </a:rPr>
              <a:t>users can directly install Wireshark from </a:t>
            </a:r>
            <a:r>
              <a:rPr lang="en-US" i="1" dirty="0">
                <a:solidFill>
                  <a:schemeClr val="bg1"/>
                </a:solidFill>
              </a:rPr>
              <a:t>.exe</a:t>
            </a:r>
            <a:r>
              <a:rPr lang="en-US" dirty="0">
                <a:solidFill>
                  <a:schemeClr val="bg1"/>
                </a:solidFill>
              </a:rPr>
              <a:t> or </a:t>
            </a:r>
            <a:r>
              <a:rPr lang="en-US" i="1" dirty="0">
                <a:solidFill>
                  <a:schemeClr val="bg1"/>
                </a:solidFill>
              </a:rPr>
              <a:t>.</a:t>
            </a:r>
            <a:r>
              <a:rPr lang="en-US" i="1" dirty="0" err="1">
                <a:solidFill>
                  <a:schemeClr val="bg1"/>
                </a:solidFill>
              </a:rPr>
              <a:t>dmg</a:t>
            </a:r>
            <a:r>
              <a:rPr lang="en-US" dirty="0">
                <a:solidFill>
                  <a:schemeClr val="bg1"/>
                </a:solidFill>
              </a:rPr>
              <a:t> files.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 </a:t>
            </a:r>
            <a:r>
              <a:rPr lang="en-US" b="1" dirty="0">
                <a:solidFill>
                  <a:schemeClr val="bg1"/>
                </a:solidFill>
              </a:rPr>
              <a:t>Mac </a:t>
            </a:r>
            <a:r>
              <a:rPr lang="en-US" dirty="0">
                <a:solidFill>
                  <a:schemeClr val="bg1"/>
                </a:solidFill>
              </a:rPr>
              <a:t>users also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need </a:t>
            </a:r>
            <a:r>
              <a:rPr lang="en-US" b="1" dirty="0" err="1">
                <a:solidFill>
                  <a:srgbClr val="FF0000"/>
                </a:solidFill>
              </a:rPr>
              <a:t>Xquartz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to run Wireshark. Link: </a:t>
            </a:r>
            <a:r>
              <a:rPr lang="en-US" b="1" dirty="0">
                <a:solidFill>
                  <a:schemeClr val="bg1"/>
                </a:solidFill>
                <a:hlinkClick r:id="rId4"/>
              </a:rPr>
              <a:t>https://www.xquartz.org/</a:t>
            </a:r>
            <a:r>
              <a:rPr lang="en-US"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9" name="Rectangle 8"/>
          <p:cNvSpPr/>
          <p:nvPr/>
        </p:nvSpPr>
        <p:spPr>
          <a:xfrm>
            <a:off x="1104293" y="3437950"/>
            <a:ext cx="542273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8AD0D6"/>
              </a:buClr>
              <a:buFont typeface="Century Gothic" panose="020B0502020202020204" pitchFamily="34" charset="0"/>
              <a:buChar char="►"/>
            </a:pPr>
            <a:r>
              <a:rPr lang="en-US" b="1" dirty="0">
                <a:solidFill>
                  <a:schemeClr val="bg1"/>
                </a:solidFill>
              </a:rPr>
              <a:t>UNIX/Linux</a:t>
            </a:r>
            <a:r>
              <a:rPr lang="en-US" dirty="0">
                <a:solidFill>
                  <a:schemeClr val="bg1"/>
                </a:solidFill>
              </a:rPr>
              <a:t> installation: Scroll down to get “Standard Packages” for each distributions.</a:t>
            </a:r>
          </a:p>
          <a:p>
            <a:pPr>
              <a:buClr>
                <a:srgbClr val="8AD0D6"/>
              </a:buClr>
            </a:pPr>
            <a:r>
              <a:rPr lang="en-US" dirty="0">
                <a:solidFill>
                  <a:schemeClr val="bg1"/>
                </a:solidFill>
              </a:rPr>
              <a:t>    </a:t>
            </a:r>
          </a:p>
          <a:p>
            <a:pPr marL="342900" indent="-228600">
              <a:buClr>
                <a:srgbClr val="8AD0D6"/>
              </a:buClr>
            </a:pPr>
            <a:r>
              <a:rPr lang="en-US" dirty="0">
                <a:solidFill>
                  <a:schemeClr val="bg1"/>
                </a:solidFill>
              </a:rPr>
              <a:t>    You can also install it from your Software  Center (if applicable)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5144" y="3607175"/>
            <a:ext cx="6645001" cy="26981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8726" y="3534029"/>
            <a:ext cx="5038233" cy="32207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14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Wireshark GUI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953" y="1211558"/>
            <a:ext cx="9326686" cy="52409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1843803" y="6488692"/>
            <a:ext cx="83166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2260"/>
              </a:spcAft>
            </a:pPr>
            <a:r>
              <a:rPr 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Wireshark Graphical User Interface, during packet capture and analysis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89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595416"/>
            <a:ext cx="8946541" cy="3744767"/>
          </a:xfrm>
        </p:spPr>
        <p:txBody>
          <a:bodyPr>
            <a:noAutofit/>
          </a:bodyPr>
          <a:lstStyle/>
          <a:p>
            <a:pPr>
              <a:buClr>
                <a:srgbClr val="FFD13F"/>
              </a:buClr>
            </a:pPr>
            <a:r>
              <a:rPr lang="en-US" sz="2200" b="1" dirty="0">
                <a:solidFill>
                  <a:schemeClr val="bg1"/>
                </a:solidFill>
              </a:rPr>
              <a:t>Interface selection</a:t>
            </a:r>
          </a:p>
          <a:p>
            <a:pPr>
              <a:buClr>
                <a:srgbClr val="FFD13F"/>
              </a:buClr>
            </a:pPr>
            <a:r>
              <a:rPr lang="en-US" sz="2200" b="1" dirty="0">
                <a:solidFill>
                  <a:schemeClr val="bg1"/>
                </a:solidFill>
              </a:rPr>
              <a:t>Capture packets (w/o filter)</a:t>
            </a:r>
          </a:p>
          <a:p>
            <a:pPr>
              <a:buClr>
                <a:srgbClr val="FFD13F"/>
              </a:buClr>
            </a:pPr>
            <a:r>
              <a:rPr lang="en-US" sz="2200" b="1" dirty="0">
                <a:solidFill>
                  <a:schemeClr val="bg1"/>
                </a:solidFill>
              </a:rPr>
              <a:t>Apply capture filter</a:t>
            </a:r>
          </a:p>
          <a:p>
            <a:pPr>
              <a:buClr>
                <a:srgbClr val="FFD13F"/>
              </a:buClr>
            </a:pPr>
            <a:r>
              <a:rPr lang="en-US" sz="2200" b="1" dirty="0">
                <a:solidFill>
                  <a:schemeClr val="bg1"/>
                </a:solidFill>
              </a:rPr>
              <a:t>Apply display filter</a:t>
            </a:r>
          </a:p>
          <a:p>
            <a:pPr>
              <a:buClr>
                <a:srgbClr val="FFD13F"/>
              </a:buClr>
            </a:pPr>
            <a:r>
              <a:rPr lang="en-US" sz="2200" b="1" dirty="0">
                <a:solidFill>
                  <a:schemeClr val="bg1"/>
                </a:solidFill>
              </a:rPr>
              <a:t>Analyze packets and protocols</a:t>
            </a:r>
          </a:p>
          <a:p>
            <a:pPr>
              <a:buClr>
                <a:srgbClr val="FFD13F"/>
              </a:buClr>
            </a:pPr>
            <a:r>
              <a:rPr lang="en-US" sz="2200" b="1" dirty="0">
                <a:solidFill>
                  <a:schemeClr val="bg1"/>
                </a:solidFill>
              </a:rPr>
              <a:t>Protocol hierarchy</a:t>
            </a:r>
          </a:p>
          <a:p>
            <a:pPr>
              <a:buClr>
                <a:srgbClr val="FFD13F"/>
              </a:buClr>
            </a:pPr>
            <a:r>
              <a:rPr lang="en-US" altLang="en-US" sz="2200" b="1" dirty="0">
                <a:solidFill>
                  <a:schemeClr val="bg1"/>
                </a:solidFill>
              </a:rPr>
              <a:t>Follow TCP Stream</a:t>
            </a:r>
            <a:endParaRPr lang="en-US" sz="22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72" y="1595416"/>
            <a:ext cx="6664750" cy="43717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381" y="1532119"/>
            <a:ext cx="6880221" cy="45181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"/>
          <a:stretch/>
        </p:blipFill>
        <p:spPr>
          <a:xfrm>
            <a:off x="5355756" y="1522693"/>
            <a:ext cx="6657466" cy="45859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9713" y="1529136"/>
            <a:ext cx="6816773" cy="43176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1972" y="1547109"/>
            <a:ext cx="6864514" cy="46311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963" y="2833090"/>
            <a:ext cx="3323718" cy="16618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805" y="1345527"/>
            <a:ext cx="5777371" cy="51818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44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73271" y="679572"/>
            <a:ext cx="9404723" cy="1400530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Practice Questions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131453" y="3651840"/>
            <a:ext cx="8946541" cy="2857285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 </a:t>
            </a:r>
            <a:r>
              <a:rPr lang="en-US" sz="4400" b="1" dirty="0">
                <a:solidFill>
                  <a:schemeClr val="bg1"/>
                </a:solidFill>
              </a:rPr>
              <a:t>DNS</a:t>
            </a:r>
          </a:p>
          <a:p>
            <a:r>
              <a:rPr lang="en-US" sz="4400" b="1" dirty="0">
                <a:solidFill>
                  <a:schemeClr val="bg1"/>
                </a:solidFill>
              </a:rPr>
              <a:t> HTTP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31453" y="1739847"/>
            <a:ext cx="8745878" cy="1475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</a:rPr>
              <a:t>PDF: </a:t>
            </a:r>
            <a:r>
              <a:rPr lang="en-US" sz="32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http://bit.do/TestPDF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</a:rPr>
              <a:t>Traces: </a:t>
            </a:r>
            <a:r>
              <a:rPr lang="en-US" sz="32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http://bit.do/Traces1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8" name="Left Arrow 7"/>
          <p:cNvSpPr/>
          <p:nvPr/>
        </p:nvSpPr>
        <p:spPr>
          <a:xfrm>
            <a:off x="7586479" y="2691077"/>
            <a:ext cx="787650" cy="45728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8484262" y="2422435"/>
            <a:ext cx="2282129" cy="9945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Download to your laptop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C8CE23-3CC7-44E9-AC8B-3201ED490B00}"/>
              </a:ext>
            </a:extLst>
          </p:cNvPr>
          <p:cNvSpPr txBox="1"/>
          <p:nvPr/>
        </p:nvSpPr>
        <p:spPr>
          <a:xfrm>
            <a:off x="559293" y="6178858"/>
            <a:ext cx="5424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Alternative link: </a:t>
            </a:r>
            <a:r>
              <a:rPr lang="en-US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http://bit.do/e95bt</a:t>
            </a:r>
            <a:r>
              <a:rPr lang="en-US" dirty="0">
                <a:solidFill>
                  <a:srgbClr val="0070C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031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27318"/>
            <a:ext cx="9404723" cy="1400530"/>
          </a:xfrm>
        </p:spPr>
        <p:txBody>
          <a:bodyPr/>
          <a:lstStyle/>
          <a:p>
            <a:r>
              <a:rPr lang="en-US">
                <a:solidFill>
                  <a:srgbClr val="C00000"/>
                </a:solidFill>
              </a:rPr>
              <a:t>Learn Wireshark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0857" y="1700947"/>
            <a:ext cx="9771017" cy="419548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Wireshark.org: Resources and Documentation</a:t>
            </a:r>
          </a:p>
          <a:p>
            <a:pPr marL="0" indent="0">
              <a:buNone/>
            </a:pPr>
            <a:r>
              <a:rPr lang="en-US" sz="1600" u="sng" dirty="0">
                <a:solidFill>
                  <a:schemeClr val="bg1"/>
                </a:solidFill>
              </a:rPr>
              <a:t>https://www.wireshark.org/docs/</a:t>
            </a:r>
          </a:p>
          <a:p>
            <a:r>
              <a:rPr lang="en-US" b="1" dirty="0">
                <a:solidFill>
                  <a:schemeClr val="bg1"/>
                </a:solidFill>
              </a:rPr>
              <a:t>LinkedIn Learning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b="1" dirty="0">
                <a:solidFill>
                  <a:schemeClr val="bg1"/>
                </a:solidFill>
              </a:rPr>
              <a:t>Troubleshooting Your Network with Wireshark</a:t>
            </a:r>
          </a:p>
          <a:p>
            <a:pPr marL="0" indent="0">
              <a:buNone/>
            </a:pPr>
            <a:r>
              <a:rPr lang="en-US" sz="1600" u="sng" dirty="0">
                <a:solidFill>
                  <a:schemeClr val="bg1"/>
                </a:solidFill>
              </a:rPr>
              <a:t>https://www.linkedin.com/learning/troubleshooting-your-network-with-wireshark</a:t>
            </a:r>
          </a:p>
          <a:p>
            <a:r>
              <a:rPr lang="en-US" b="1" dirty="0">
                <a:solidFill>
                  <a:schemeClr val="bg1"/>
                </a:solidFill>
              </a:rPr>
              <a:t>Wireshark Jumpstart Event Notes</a:t>
            </a:r>
          </a:p>
          <a:p>
            <a:pPr marL="0" indent="0">
              <a:buNone/>
            </a:pPr>
            <a:r>
              <a:rPr lang="en-US" sz="1600" u="sng" dirty="0">
                <a:solidFill>
                  <a:schemeClr val="bg1"/>
                </a:solidFill>
              </a:rPr>
              <a:t>http://wiresharktraining.com/files/wiresharkjumpstartnotes_combs-chappell_march2013.pdf</a:t>
            </a:r>
          </a:p>
          <a:p>
            <a:r>
              <a:rPr lang="en-US" b="1" dirty="0">
                <a:solidFill>
                  <a:schemeClr val="bg1"/>
                </a:solidFill>
              </a:rPr>
              <a:t>Practical Packet Analysis </a:t>
            </a:r>
            <a:r>
              <a:rPr lang="en-US" dirty="0">
                <a:solidFill>
                  <a:schemeClr val="bg1"/>
                </a:solidFill>
              </a:rPr>
              <a:t>by Chris Sanders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2</a:t>
            </a:r>
            <a:r>
              <a:rPr lang="en-US" sz="1600" baseline="30000" dirty="0">
                <a:solidFill>
                  <a:schemeClr val="bg1"/>
                </a:solidFill>
              </a:rPr>
              <a:t>nd</a:t>
            </a:r>
            <a:r>
              <a:rPr lang="en-US" sz="1600" dirty="0">
                <a:solidFill>
                  <a:schemeClr val="bg1"/>
                </a:solidFill>
              </a:rPr>
              <a:t> Edition, ISBN: 978-1-59327-266-1</a:t>
            </a:r>
          </a:p>
          <a:p>
            <a:r>
              <a:rPr lang="en-US" b="1" dirty="0">
                <a:solidFill>
                  <a:schemeClr val="bg1"/>
                </a:solidFill>
              </a:rPr>
              <a:t>YouTube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Nazmus Sadat. All-Rights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639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475</Words>
  <Application>Microsoft Office PowerPoint</Application>
  <PresentationFormat>Widescreen</PresentationFormat>
  <Paragraphs>86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Times New Roman</vt:lpstr>
      <vt:lpstr>Wingdings 3</vt:lpstr>
      <vt:lpstr>Ion</vt:lpstr>
      <vt:lpstr>Intro to Wireshark</vt:lpstr>
      <vt:lpstr>What is Wireshark?</vt:lpstr>
      <vt:lpstr>Why use Wireshark?</vt:lpstr>
      <vt:lpstr>Installing Wireshark</vt:lpstr>
      <vt:lpstr>Wireshark GUI</vt:lpstr>
      <vt:lpstr>Demo</vt:lpstr>
      <vt:lpstr>Practice Questions</vt:lpstr>
      <vt:lpstr>Learn Wireshark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Wireshark</dc:title>
  <dc:creator>Mohammad Nazmus Sadat</dc:creator>
  <cp:lastModifiedBy>Mohammad Nazmus Sadat</cp:lastModifiedBy>
  <cp:revision>46</cp:revision>
  <dcterms:modified xsi:type="dcterms:W3CDTF">2019-09-23T15:55:19Z</dcterms:modified>
</cp:coreProperties>
</file>

<file path=docProps/thumbnail.jpeg>
</file>